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  <p:embeddedFont>
      <p:font typeface="Alfa Slab One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.fntdata"/><Relationship Id="rId13" Type="http://schemas.openxmlformats.org/officeDocument/2006/relationships/slide" Target="slides/slide8.xml"/><Relationship Id="rId35" Type="http://schemas.openxmlformats.org/officeDocument/2006/relationships/font" Target="fonts/AlfaSlabOne-regular.fntdata"/><Relationship Id="rId12" Type="http://schemas.openxmlformats.org/officeDocument/2006/relationships/slide" Target="slides/slide7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d10ddb9ec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d10ddb9ec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d10ddb9ec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d10ddb9ec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d10ddb9ec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d10ddb9ec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d10ddb9ec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d10ddb9ec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d10ddb9ec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d10ddb9ec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f23046c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f23046c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10ddb9ec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10ddb9ec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caadd94f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caadd94f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bddabcc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bddabcc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bddabcc4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bddabcc4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d10ddb9ec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d10ddb9ec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bddabcc4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bddabcc4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bddabcc4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bddabcc4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caadd94f8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caadd94f8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d10ddb9ec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d10ddb9ec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caadd94f8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caadd94f8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d10ddb9ec_1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d10ddb9ec_1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d10ddb9ec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d10ddb9ec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d10ddb9e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d10ddb9e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d10ddb9ec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d10ddb9ec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d10ddb9ec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d10ddb9ec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d10ddb9ec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d10ddb9ec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d10ddb9ec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d10ddb9ec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d10ddb9ec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d10ddb9ec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10" Type="http://schemas.openxmlformats.org/officeDocument/2006/relationships/image" Target="../media/image11.png"/><Relationship Id="rId9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11" Type="http://schemas.openxmlformats.org/officeDocument/2006/relationships/image" Target="../media/image8.png"/><Relationship Id="rId10" Type="http://schemas.openxmlformats.org/officeDocument/2006/relationships/image" Target="../media/image11.png"/><Relationship Id="rId9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11" Type="http://schemas.openxmlformats.org/officeDocument/2006/relationships/image" Target="../media/image8.png"/><Relationship Id="rId10" Type="http://schemas.openxmlformats.org/officeDocument/2006/relationships/image" Target="../media/image11.png"/><Relationship Id="rId12" Type="http://schemas.openxmlformats.org/officeDocument/2006/relationships/image" Target="../media/image13.png"/><Relationship Id="rId9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11.png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7.jp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szeliski.org/Book/" TargetMode="External"/><Relationship Id="rId4" Type="http://schemas.openxmlformats.org/officeDocument/2006/relationships/hyperlink" Target="https://d2l.ai/" TargetMode="External"/><Relationship Id="rId5" Type="http://schemas.openxmlformats.org/officeDocument/2006/relationships/hyperlink" Target="http://www.deeplearningbook.or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0"/>
              <a:t>Visión por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0"/>
              <a:t>Computadora</a:t>
            </a:r>
            <a:endParaRPr sz="60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700"/>
              <a:t>DiploDatos 2021 - UNC</a:t>
            </a:r>
            <a:endParaRPr b="1" sz="5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Snapchat update adds Lenses, which can dramatically change the look of your selfies."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8992">
            <a:off x="204935" y="2477621"/>
            <a:ext cx="2591529" cy="2301683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22"/>
          <p:cNvPicPr preferRelativeResize="0"/>
          <p:nvPr/>
        </p:nvPicPr>
        <p:blipFill rotWithShape="1">
          <a:blip r:embed="rId4">
            <a:alphaModFix/>
          </a:blip>
          <a:srcRect b="0" l="30239" r="7795" t="0"/>
          <a:stretch/>
        </p:blipFill>
        <p:spPr>
          <a:xfrm rot="276006">
            <a:off x="2679026" y="2422896"/>
            <a:ext cx="2395321" cy="2468414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8894">
            <a:off x="4255966" y="2465884"/>
            <a:ext cx="4745193" cy="232515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8793">
            <a:off x="203511" y="2530927"/>
            <a:ext cx="3785127" cy="2129122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08994">
            <a:off x="2983220" y="2482370"/>
            <a:ext cx="3481710" cy="234948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64318">
            <a:off x="5112295" y="2668665"/>
            <a:ext cx="3726233" cy="2205094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Cada vez más presente en la sociedad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Gran cantidad de apps derivadas</a:t>
            </a:r>
            <a:endParaRPr sz="2800"/>
          </a:p>
        </p:txBody>
      </p:sp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7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Porqué estudiar Visión por Computadora?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Snapchat update adds Lenses, which can dramatically change the look of your selfies."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8992">
            <a:off x="204935" y="2477621"/>
            <a:ext cx="2591529" cy="2301683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" name="Google Shape;142;p23"/>
          <p:cNvPicPr preferRelativeResize="0"/>
          <p:nvPr/>
        </p:nvPicPr>
        <p:blipFill rotWithShape="1">
          <a:blip r:embed="rId4">
            <a:alphaModFix/>
          </a:blip>
          <a:srcRect b="0" l="30239" r="7795" t="0"/>
          <a:stretch/>
        </p:blipFill>
        <p:spPr>
          <a:xfrm rot="276006">
            <a:off x="2679026" y="2422896"/>
            <a:ext cx="2395321" cy="2468414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8894">
            <a:off x="4255966" y="2465884"/>
            <a:ext cx="4745193" cy="232515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8793">
            <a:off x="203511" y="2530927"/>
            <a:ext cx="3785127" cy="2129122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08994">
            <a:off x="2983220" y="2482370"/>
            <a:ext cx="3481710" cy="234948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64318">
            <a:off x="5112295" y="2668665"/>
            <a:ext cx="3726233" cy="2205094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p23"/>
          <p:cNvPicPr preferRelativeResize="0"/>
          <p:nvPr/>
        </p:nvPicPr>
        <p:blipFill rotWithShape="1">
          <a:blip r:embed="rId9">
            <a:alphaModFix/>
          </a:blip>
          <a:srcRect b="1973" l="0" r="0" t="3588"/>
          <a:stretch/>
        </p:blipFill>
        <p:spPr>
          <a:xfrm rot="-137435">
            <a:off x="620706" y="2671379"/>
            <a:ext cx="2950738" cy="1971492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Cada vez más presente en la sociedad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Gran cantidad de apps derivadas</a:t>
            </a:r>
            <a:endParaRPr sz="2800"/>
          </a:p>
        </p:txBody>
      </p:sp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7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Porqué estudiar Visión por Computadora?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Snapchat update adds Lenses, which can dramatically change the look of your selfies."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8992">
            <a:off x="204935" y="2477621"/>
            <a:ext cx="2591529" cy="2301683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24"/>
          <p:cNvPicPr preferRelativeResize="0"/>
          <p:nvPr/>
        </p:nvPicPr>
        <p:blipFill rotWithShape="1">
          <a:blip r:embed="rId4">
            <a:alphaModFix/>
          </a:blip>
          <a:srcRect b="0" l="30239" r="7795" t="0"/>
          <a:stretch/>
        </p:blipFill>
        <p:spPr>
          <a:xfrm rot="276006">
            <a:off x="2679026" y="2422896"/>
            <a:ext cx="2395321" cy="2468414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8894">
            <a:off x="4255966" y="2465884"/>
            <a:ext cx="4745193" cy="232515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8793">
            <a:off x="203511" y="2530927"/>
            <a:ext cx="3785127" cy="2129122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08994">
            <a:off x="2983220" y="2482370"/>
            <a:ext cx="3481710" cy="234948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64318">
            <a:off x="5112295" y="2668665"/>
            <a:ext cx="3726233" cy="2205094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p24"/>
          <p:cNvPicPr preferRelativeResize="0"/>
          <p:nvPr/>
        </p:nvPicPr>
        <p:blipFill rotWithShape="1">
          <a:blip r:embed="rId9">
            <a:alphaModFix/>
          </a:blip>
          <a:srcRect b="1973" l="0" r="0" t="3588"/>
          <a:stretch/>
        </p:blipFill>
        <p:spPr>
          <a:xfrm rot="-137435">
            <a:off x="620706" y="2671379"/>
            <a:ext cx="2950738" cy="1971492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52856">
            <a:off x="2326861" y="2566650"/>
            <a:ext cx="4050088" cy="228155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Cada vez más presente en la sociedad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Gran cantidad de apps derivadas</a:t>
            </a:r>
            <a:endParaRPr sz="2800"/>
          </a:p>
        </p:txBody>
      </p:sp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445025"/>
            <a:ext cx="87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Porqué estudiar Visión por Computadora?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Snapchat update adds Lenses, which can dramatically change the look of your selfies."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8992">
            <a:off x="204935" y="2477621"/>
            <a:ext cx="2591529" cy="2301683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4">
            <a:alphaModFix/>
          </a:blip>
          <a:srcRect b="0" l="30239" r="7795" t="0"/>
          <a:stretch/>
        </p:blipFill>
        <p:spPr>
          <a:xfrm rot="276006">
            <a:off x="2679026" y="2422896"/>
            <a:ext cx="2395321" cy="2468414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8894">
            <a:off x="4255966" y="2465884"/>
            <a:ext cx="4745193" cy="232515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8793">
            <a:off x="203511" y="2530927"/>
            <a:ext cx="3785127" cy="2129122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08994">
            <a:off x="2983220" y="2482370"/>
            <a:ext cx="3481710" cy="234948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64318">
            <a:off x="5112295" y="2668665"/>
            <a:ext cx="3726233" cy="2205094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Google Shape;174;p25"/>
          <p:cNvPicPr preferRelativeResize="0"/>
          <p:nvPr/>
        </p:nvPicPr>
        <p:blipFill rotWithShape="1">
          <a:blip r:embed="rId9">
            <a:alphaModFix/>
          </a:blip>
          <a:srcRect b="1973" l="0" r="0" t="3588"/>
          <a:stretch/>
        </p:blipFill>
        <p:spPr>
          <a:xfrm rot="-137435">
            <a:off x="620706" y="2671379"/>
            <a:ext cx="2950738" cy="1971492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52856">
            <a:off x="2326861" y="2566650"/>
            <a:ext cx="4050088" cy="228155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223384">
            <a:off x="5233786" y="2613198"/>
            <a:ext cx="3296589" cy="20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Cada vez más presente en la sociedad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Gran cantidad de apps derivadas</a:t>
            </a:r>
            <a:endParaRPr sz="2800"/>
          </a:p>
        </p:txBody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445025"/>
            <a:ext cx="87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Porqué estudiar Visión por Computadora?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Snapchat update adds Lenses, which can dramatically change the look of your selfies."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8992">
            <a:off x="204935" y="2477621"/>
            <a:ext cx="2591529" cy="2301683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" name="Google Shape;184;p26"/>
          <p:cNvPicPr preferRelativeResize="0"/>
          <p:nvPr/>
        </p:nvPicPr>
        <p:blipFill rotWithShape="1">
          <a:blip r:embed="rId4">
            <a:alphaModFix/>
          </a:blip>
          <a:srcRect b="0" l="30239" r="7795" t="0"/>
          <a:stretch/>
        </p:blipFill>
        <p:spPr>
          <a:xfrm rot="276006">
            <a:off x="2679026" y="2422896"/>
            <a:ext cx="2395321" cy="2468414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8894">
            <a:off x="4255966" y="2465884"/>
            <a:ext cx="4745193" cy="232515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8793">
            <a:off x="203511" y="2530927"/>
            <a:ext cx="3785127" cy="2129122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08994">
            <a:off x="2983220" y="2482370"/>
            <a:ext cx="3481710" cy="234948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64318">
            <a:off x="5112295" y="2668665"/>
            <a:ext cx="3726233" cy="2205094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p26"/>
          <p:cNvPicPr preferRelativeResize="0"/>
          <p:nvPr/>
        </p:nvPicPr>
        <p:blipFill rotWithShape="1">
          <a:blip r:embed="rId9">
            <a:alphaModFix/>
          </a:blip>
          <a:srcRect b="1973" l="0" r="0" t="3588"/>
          <a:stretch/>
        </p:blipFill>
        <p:spPr>
          <a:xfrm rot="-137435">
            <a:off x="620706" y="2671379"/>
            <a:ext cx="2950738" cy="1971492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52856">
            <a:off x="2326861" y="2566650"/>
            <a:ext cx="4050088" cy="228155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223384">
            <a:off x="5233786" y="2613198"/>
            <a:ext cx="3296589" cy="20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Cada vez más presente en la sociedad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Gran cantidad de apps derivadas</a:t>
            </a:r>
            <a:endParaRPr sz="2800"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280819">
            <a:off x="497524" y="2584391"/>
            <a:ext cx="3989498" cy="2246072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" name="Google Shape;194;p26"/>
          <p:cNvSpPr txBox="1"/>
          <p:nvPr>
            <p:ph type="title"/>
          </p:nvPr>
        </p:nvSpPr>
        <p:spPr>
          <a:xfrm>
            <a:off x="311700" y="445025"/>
            <a:ext cx="87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Porqué estudiar Visión por Computadora?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Snapchat update adds Lenses, which can dramatically change the look of your selfies."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8992">
            <a:off x="204935" y="2477621"/>
            <a:ext cx="2591529" cy="2301683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" name="Google Shape;200;p27"/>
          <p:cNvPicPr preferRelativeResize="0"/>
          <p:nvPr/>
        </p:nvPicPr>
        <p:blipFill rotWithShape="1">
          <a:blip r:embed="rId4">
            <a:alphaModFix/>
          </a:blip>
          <a:srcRect b="0" l="30239" r="7795" t="0"/>
          <a:stretch/>
        </p:blipFill>
        <p:spPr>
          <a:xfrm rot="276006">
            <a:off x="2679026" y="2422896"/>
            <a:ext cx="2395321" cy="2468414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8894">
            <a:off x="4255966" y="2465884"/>
            <a:ext cx="4745193" cy="232515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8793">
            <a:off x="203511" y="2530927"/>
            <a:ext cx="3785127" cy="2129122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08994">
            <a:off x="2983220" y="2482370"/>
            <a:ext cx="3481710" cy="234948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64318">
            <a:off x="5112295" y="2668665"/>
            <a:ext cx="3726233" cy="2205094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5" name="Google Shape;205;p27"/>
          <p:cNvPicPr preferRelativeResize="0"/>
          <p:nvPr/>
        </p:nvPicPr>
        <p:blipFill rotWithShape="1">
          <a:blip r:embed="rId9">
            <a:alphaModFix/>
          </a:blip>
          <a:srcRect b="1973" l="0" r="0" t="3588"/>
          <a:stretch/>
        </p:blipFill>
        <p:spPr>
          <a:xfrm rot="-137435">
            <a:off x="620706" y="2671379"/>
            <a:ext cx="2950738" cy="1971492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52856">
            <a:off x="2326861" y="2566650"/>
            <a:ext cx="4050088" cy="228155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223384">
            <a:off x="5233786" y="2613198"/>
            <a:ext cx="3296589" cy="20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Cada vez más presente en la sociedad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Gran cantidad de apps derivadas</a:t>
            </a:r>
            <a:endParaRPr sz="2800"/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280819">
            <a:off x="497524" y="2584391"/>
            <a:ext cx="3989498" cy="2246072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64251">
            <a:off x="2436250" y="2705976"/>
            <a:ext cx="3938575" cy="2222481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1" name="Google Shape;211;p27"/>
          <p:cNvSpPr txBox="1"/>
          <p:nvPr>
            <p:ph type="title"/>
          </p:nvPr>
        </p:nvSpPr>
        <p:spPr>
          <a:xfrm>
            <a:off x="311700" y="445025"/>
            <a:ext cx="87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Porqué estudiar Visión por Computadora?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311700" y="1152475"/>
            <a:ext cx="872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Cada vez más presente en la sociedad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Gran cantidad de apps derivadas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Creciente demanda de </a:t>
            </a:r>
            <a:r>
              <a:rPr i="1" lang="es-419" sz="2800"/>
              <a:t>Computer Vision Engineers</a:t>
            </a:r>
            <a:endParaRPr i="1" sz="28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17" name="Google Shape;217;p28"/>
          <p:cNvSpPr txBox="1"/>
          <p:nvPr>
            <p:ph type="title"/>
          </p:nvPr>
        </p:nvSpPr>
        <p:spPr>
          <a:xfrm>
            <a:off x="311700" y="445025"/>
            <a:ext cx="87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Porqué estudiar Visión por Computadora?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311700" y="1152475"/>
            <a:ext cx="872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Cada vez más presente en la sociedad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Gran cantidad de apps derivadas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Creciente demanda de </a:t>
            </a:r>
            <a:r>
              <a:rPr i="1" lang="es-419" sz="2800"/>
              <a:t>Computer Vision Engineers</a:t>
            </a:r>
            <a:endParaRPr i="1" sz="28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23" name="Google Shape;223;p29"/>
          <p:cNvSpPr txBox="1"/>
          <p:nvPr>
            <p:ph type="title"/>
          </p:nvPr>
        </p:nvSpPr>
        <p:spPr>
          <a:xfrm>
            <a:off x="311700" y="445025"/>
            <a:ext cx="87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Porqué estudiar Visión por Computadora?</a:t>
            </a:r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0343">
            <a:off x="229325" y="3114777"/>
            <a:ext cx="7457901" cy="1576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311700" y="1152475"/>
            <a:ext cx="872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Cada vez más presente en la sociedad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Gran cantidad de apps derivadas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Creciente demanda de </a:t>
            </a:r>
            <a:r>
              <a:rPr i="1" lang="es-419" sz="2800"/>
              <a:t>Computer Vision Engineers</a:t>
            </a:r>
            <a:endParaRPr i="1" sz="28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311700" y="445025"/>
            <a:ext cx="87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Porqué estudiar Visión por Computadora?</a:t>
            </a:r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0343">
            <a:off x="229325" y="3114777"/>
            <a:ext cx="7457901" cy="1576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5271">
            <a:off x="1333025" y="3091600"/>
            <a:ext cx="7516050" cy="155721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idx="1" type="body"/>
          </p:nvPr>
        </p:nvSpPr>
        <p:spPr>
          <a:xfrm>
            <a:off x="311700" y="1152475"/>
            <a:ext cx="872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Cada vez más presente en la sociedad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Gran cantidad de apps derivadas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Creciente demanda de </a:t>
            </a:r>
            <a:r>
              <a:rPr i="1" lang="es-419" sz="2800"/>
              <a:t>Computer Vision Engineers</a:t>
            </a:r>
            <a:endParaRPr i="1" sz="28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38" name="Google Shape;238;p31"/>
          <p:cNvSpPr txBox="1"/>
          <p:nvPr>
            <p:ph type="title"/>
          </p:nvPr>
        </p:nvSpPr>
        <p:spPr>
          <a:xfrm>
            <a:off x="311700" y="445025"/>
            <a:ext cx="87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Porqué estudiar Visión por Computadora?</a:t>
            </a:r>
            <a:endParaRPr/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0343">
            <a:off x="229325" y="3114777"/>
            <a:ext cx="7457901" cy="1576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0" name="Google Shape;2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5271">
            <a:off x="1333025" y="3091600"/>
            <a:ext cx="7516050" cy="155721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" name="Google Shape;24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3683">
            <a:off x="914200" y="2970301"/>
            <a:ext cx="7456202" cy="14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Quienes somos?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512725" y="3377750"/>
            <a:ext cx="32109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Dr. Diego Sebastián Pérez</a:t>
            </a:r>
            <a:endParaRPr b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Docente Investigador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041" y="3315872"/>
            <a:ext cx="1776749" cy="96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3225" y="1724200"/>
            <a:ext cx="4738049" cy="139322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4034102" y="3268202"/>
            <a:ext cx="24726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Cambria"/>
                <a:ea typeface="Cambria"/>
                <a:cs typeface="Cambria"/>
                <a:sym typeface="Cambria"/>
              </a:rPr>
              <a:t>DEPARTAMENTO DE INGENIERÍA EN SISTEMAS DE INFORMACIÓN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850" y="2055000"/>
            <a:ext cx="1322750" cy="13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311700" y="1152475"/>
            <a:ext cx="872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Cada vez más presente en la sociedad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Gran cantidad de apps derivadas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Creciente demanda de </a:t>
            </a:r>
            <a:r>
              <a:rPr i="1" lang="es-419" sz="2800"/>
              <a:t>Computer Vision Engineers</a:t>
            </a:r>
            <a:endParaRPr i="1" sz="28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47" name="Google Shape;247;p32"/>
          <p:cNvSpPr txBox="1"/>
          <p:nvPr>
            <p:ph type="title"/>
          </p:nvPr>
        </p:nvSpPr>
        <p:spPr>
          <a:xfrm>
            <a:off x="311700" y="445025"/>
            <a:ext cx="87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Porqué estudiar Visión por Computadora?</a:t>
            </a:r>
            <a:endParaRPr/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0343">
            <a:off x="229325" y="3114777"/>
            <a:ext cx="7457901" cy="1576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9" name="Google Shape;2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5271">
            <a:off x="1333025" y="3091600"/>
            <a:ext cx="7516050" cy="155721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3683">
            <a:off x="914200" y="2970301"/>
            <a:ext cx="7456202" cy="14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7234">
            <a:off x="1426975" y="3380925"/>
            <a:ext cx="7469955" cy="14537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idx="1" type="body"/>
          </p:nvPr>
        </p:nvSpPr>
        <p:spPr>
          <a:xfrm>
            <a:off x="311700" y="1152475"/>
            <a:ext cx="872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Cada vez más presente en la sociedad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Gran cantidad de apps derivadas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Creciente demanda de </a:t>
            </a:r>
            <a:r>
              <a:rPr i="1" lang="es-419" sz="2800"/>
              <a:t>Computer Vision Engineers</a:t>
            </a:r>
            <a:endParaRPr i="1" sz="28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57" name="Google Shape;257;p33"/>
          <p:cNvSpPr txBox="1"/>
          <p:nvPr>
            <p:ph type="title"/>
          </p:nvPr>
        </p:nvSpPr>
        <p:spPr>
          <a:xfrm>
            <a:off x="311700" y="445025"/>
            <a:ext cx="87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Porqué estudiar Visión por Computadora?</a:t>
            </a:r>
            <a:endParaRPr/>
          </a:p>
        </p:txBody>
      </p:sp>
      <p:pic>
        <p:nvPicPr>
          <p:cNvPr id="258" name="Google Shape;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0343">
            <a:off x="229325" y="3114777"/>
            <a:ext cx="7457901" cy="1576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9" name="Google Shape;2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5271">
            <a:off x="1333025" y="3091600"/>
            <a:ext cx="7516050" cy="155721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0" name="Google Shape;2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3683">
            <a:off x="914200" y="2970301"/>
            <a:ext cx="7456202" cy="14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1" name="Google Shape;26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7234">
            <a:off x="1426975" y="3380925"/>
            <a:ext cx="7469955" cy="14537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2" name="Google Shape;26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50" y="3065594"/>
            <a:ext cx="7516049" cy="16751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Detalles del curso</a:t>
            </a:r>
            <a:endParaRPr/>
          </a:p>
        </p:txBody>
      </p:sp>
      <p:sp>
        <p:nvSpPr>
          <p:cNvPr id="268" name="Google Shape;268;p34"/>
          <p:cNvSpPr txBox="1"/>
          <p:nvPr>
            <p:ph idx="1" type="body"/>
          </p:nvPr>
        </p:nvSpPr>
        <p:spPr>
          <a:xfrm>
            <a:off x="311700" y="1152475"/>
            <a:ext cx="8520600" cy="3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/>
              <a:t>Contenido</a:t>
            </a:r>
            <a:endParaRPr b="1" sz="30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8735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00"/>
              <a:buAutoNum type="arabicPeriod"/>
            </a:pPr>
            <a:r>
              <a:rPr lang="es-419" sz="2500"/>
              <a:t>Introducción a la Visión por Computadora</a:t>
            </a:r>
            <a:endParaRPr sz="2500"/>
          </a:p>
          <a:p>
            <a:pPr indent="-3873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s-419" sz="2500"/>
              <a:t>Introducción a Convolutional Neural Networks (CNN)</a:t>
            </a:r>
            <a:endParaRPr sz="2500"/>
          </a:p>
          <a:p>
            <a:pPr indent="-3873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s-419" sz="2500"/>
              <a:t>Entrenamiento de CNN</a:t>
            </a:r>
            <a:endParaRPr sz="2500"/>
          </a:p>
          <a:p>
            <a:pPr indent="-3873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s-419" sz="2500"/>
              <a:t>Casos de estudio</a:t>
            </a:r>
            <a:endParaRPr sz="2500"/>
          </a:p>
          <a:p>
            <a:pPr indent="-3873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s-419" sz="2500"/>
              <a:t>Detección y Segmentación con CNN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idx="1" type="body"/>
          </p:nvPr>
        </p:nvSpPr>
        <p:spPr>
          <a:xfrm>
            <a:off x="311700" y="1152475"/>
            <a:ext cx="8520600" cy="3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-419" sz="2100"/>
              <a:t>16 horas (4 encuentros)</a:t>
            </a:r>
            <a:endParaRPr b="1" sz="2100"/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s-419" sz="1900"/>
              <a:t>Viernes 17/09 y 24/09, de 18hs a 22hs</a:t>
            </a:r>
            <a:endParaRPr sz="1900"/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s-419" sz="1900"/>
              <a:t>Sábados 18/09 y 25/09, de 10hs a 14hs</a:t>
            </a:r>
            <a:endParaRPr sz="19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-419" sz="2100"/>
              <a:t>Práctica</a:t>
            </a:r>
            <a:endParaRPr b="1" sz="21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s-419" sz="1900"/>
              <a:t>Labs Colab+Python (Numpy, OpenCV, TensorFlow, etc.)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s-419" sz="1900"/>
              <a:t>TP1: intro a ANN y CNN (3 labs)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s-419" sz="1900"/>
              <a:t>TP2: detección y segmentación con CNN (2 labs)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s-419" sz="1900"/>
              <a:t>Grupos de 3 personas máx (registro en planilla)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es-419" sz="1900"/>
              <a:t>Trabajo en clase!</a:t>
            </a:r>
            <a:endParaRPr b="1" sz="1900"/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-419" sz="2100"/>
              <a:t>Evaluación</a:t>
            </a:r>
            <a:endParaRPr b="1" sz="2100"/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s-419" sz="1900"/>
              <a:t>Lab 1, 2, 4 y 5 obligatorios</a:t>
            </a:r>
            <a:endParaRPr sz="2900"/>
          </a:p>
        </p:txBody>
      </p:sp>
      <p:sp>
        <p:nvSpPr>
          <p:cNvPr id="274" name="Google Shape;27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Detalles del curso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idx="1" type="body"/>
          </p:nvPr>
        </p:nvSpPr>
        <p:spPr>
          <a:xfrm>
            <a:off x="311700" y="1152475"/>
            <a:ext cx="8520600" cy="3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700"/>
              <a:t>Bibliografía</a:t>
            </a:r>
            <a:endParaRPr b="1" sz="2700"/>
          </a:p>
          <a:p>
            <a:pPr indent="-3492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s-419" sz="1900"/>
              <a:t>Szeliski, R. (2021). </a:t>
            </a:r>
            <a:r>
              <a:rPr i="1" lang="es-419" sz="1900"/>
              <a:t>Computer Vision: Algorithms and Applications</a:t>
            </a:r>
            <a:r>
              <a:rPr lang="es-419" sz="1900"/>
              <a:t>. 2nd Edition (disponible versión draft en </a:t>
            </a:r>
            <a:r>
              <a:rPr lang="es-419" sz="1900" u="sng">
                <a:solidFill>
                  <a:schemeClr val="hlink"/>
                </a:solidFill>
                <a:hlinkClick r:id="rId3"/>
              </a:rPr>
              <a:t>https://szeliski.org/Book/</a:t>
            </a:r>
            <a:r>
              <a:rPr lang="es-419" sz="1900"/>
              <a:t>)</a:t>
            </a:r>
            <a:endParaRPr sz="1900"/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/>
              <a:t>Zhang, A., Lipton, Z. C., Li, M., &amp; Smola, A. J. (2021). </a:t>
            </a:r>
            <a:r>
              <a:rPr i="1" lang="es-419" sz="1900"/>
              <a:t>Dive into deep learning</a:t>
            </a:r>
            <a:r>
              <a:rPr lang="es-419" sz="1900"/>
              <a:t> (disponible en </a:t>
            </a:r>
            <a:r>
              <a:rPr lang="es-419" sz="1900" u="sng">
                <a:solidFill>
                  <a:schemeClr val="hlink"/>
                </a:solidFill>
                <a:hlinkClick r:id="rId4"/>
              </a:rPr>
              <a:t>https://d2l.ai/</a:t>
            </a:r>
            <a:r>
              <a:rPr lang="es-419" sz="1900"/>
              <a:t>)</a:t>
            </a:r>
            <a:endParaRPr sz="1900"/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/>
              <a:t>Khan, S., Rahmani, H., Shah, S., &amp; Bennamoun, M. (2018). </a:t>
            </a:r>
            <a:r>
              <a:rPr i="1" lang="es-419" sz="1900"/>
              <a:t>A guide to convolutional neural networks for computer vision</a:t>
            </a:r>
            <a:r>
              <a:rPr lang="es-419" sz="1900"/>
              <a:t>. Synthesis Lectures on Computer Vision.</a:t>
            </a:r>
            <a:endParaRPr sz="1900"/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419" sz="1900"/>
              <a:t>Goodfellow, I., Bengio, Y., &amp; Courville, A. (2016). </a:t>
            </a:r>
            <a:r>
              <a:rPr i="1" lang="es-419" sz="1900"/>
              <a:t>Deep Learning</a:t>
            </a:r>
            <a:r>
              <a:rPr lang="es-419" sz="1900"/>
              <a:t>. MITPress (disponible en </a:t>
            </a:r>
            <a:r>
              <a:rPr lang="es-419" sz="1900" u="sng">
                <a:solidFill>
                  <a:schemeClr val="hlink"/>
                </a:solidFill>
                <a:hlinkClick r:id="rId5"/>
              </a:rPr>
              <a:t>http://www.deeplearningbook.org</a:t>
            </a:r>
            <a:r>
              <a:rPr lang="es-419" sz="1900"/>
              <a:t>).</a:t>
            </a:r>
            <a:endParaRPr sz="1900"/>
          </a:p>
        </p:txBody>
      </p:sp>
      <p:sp>
        <p:nvSpPr>
          <p:cNvPr id="280" name="Google Shape;28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Detalles del curso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idx="1" type="body"/>
          </p:nvPr>
        </p:nvSpPr>
        <p:spPr>
          <a:xfrm>
            <a:off x="311700" y="384025"/>
            <a:ext cx="8520600" cy="46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800"/>
              <a:t>Consultas?</a:t>
            </a:r>
            <a:endParaRPr b="1" sz="4800"/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3000"/>
              <a:t>E-mail</a:t>
            </a:r>
            <a:r>
              <a:rPr lang="es-419" sz="3000"/>
              <a:t>: chebaperez@gmail.com</a:t>
            </a:r>
            <a:endParaRPr sz="3000"/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s-419" sz="3000"/>
              <a:t>Slack</a:t>
            </a:r>
            <a:r>
              <a:rPr lang="es-419" sz="3000"/>
              <a:t>: #﻿vision-por-computadora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es Visión por Computadora?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s-419" sz="2800"/>
              <a:t>Máquinas </a:t>
            </a:r>
            <a:r>
              <a:rPr b="1" i="1" lang="es-419" sz="2800"/>
              <a:t>que pueden ver</a:t>
            </a:r>
            <a:r>
              <a:rPr lang="es-419" sz="2800"/>
              <a:t> → procesar, analizar y comprender imágenes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Campo de la IA muy activo y diverso</a:t>
            </a:r>
            <a:endParaRPr sz="2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419" sz="1800"/>
              <a:t>Computer Science (Graphics, Algorithms, Systems, Machine Learning, Pattern Recognition), Engineering (Robotics, Image Processing), Physics (Optics), Biology (Neuroscience), and Psychology (Cognitive Science)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7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Porqué estudiar Visión por Computadora?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Cada vez más presente en la sociedad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Gran cantidad de apps derivadas</a:t>
            </a:r>
            <a:endParaRPr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Snapchat update adds Lenses, which can dramatically change the look of your selfies."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8992">
            <a:off x="204935" y="2477621"/>
            <a:ext cx="2591529" cy="2301683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Cada vez más presente en la sociedad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Gran cantidad de apps derivadas</a:t>
            </a:r>
            <a:endParaRPr sz="2800"/>
          </a:p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7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Porqué estudiar Visión por Computadora?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Snapchat update adds Lenses, which can dramatically change the look of your selfies."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8992">
            <a:off x="204935" y="2477621"/>
            <a:ext cx="2591529" cy="2301683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b="0" l="30239" r="7795" t="0"/>
          <a:stretch/>
        </p:blipFill>
        <p:spPr>
          <a:xfrm rot="276006">
            <a:off x="2679026" y="2422896"/>
            <a:ext cx="2395321" cy="2468414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Cada vez más presente en la sociedad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Gran cantidad de apps derivadas</a:t>
            </a:r>
            <a:endParaRPr sz="2800"/>
          </a:p>
        </p:txBody>
      </p:sp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7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Porqué estudiar Visión por Computadora?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Snapchat update adds Lenses, which can dramatically change the look of your selfies."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8992">
            <a:off x="204935" y="2477621"/>
            <a:ext cx="2591529" cy="2301683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0" l="30239" r="7795" t="0"/>
          <a:stretch/>
        </p:blipFill>
        <p:spPr>
          <a:xfrm rot="276006">
            <a:off x="2679026" y="2422896"/>
            <a:ext cx="2395321" cy="2468414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8894">
            <a:off x="4255966" y="2465884"/>
            <a:ext cx="4745193" cy="232515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Cada vez más presente en la sociedad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Gran cantidad de apps derivadas</a:t>
            </a:r>
            <a:endParaRPr sz="2800"/>
          </a:p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7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Porqué estudiar Visión por Computadora?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Snapchat update adds Lenses, which can dramatically change the look of your selfies."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8992">
            <a:off x="204935" y="2477621"/>
            <a:ext cx="2591529" cy="2301683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4">
            <a:alphaModFix/>
          </a:blip>
          <a:srcRect b="0" l="30239" r="7795" t="0"/>
          <a:stretch/>
        </p:blipFill>
        <p:spPr>
          <a:xfrm rot="276006">
            <a:off x="2679026" y="2422896"/>
            <a:ext cx="2395321" cy="2468414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8894">
            <a:off x="4255966" y="2465884"/>
            <a:ext cx="4745193" cy="232515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8793">
            <a:off x="203511" y="2530927"/>
            <a:ext cx="3785127" cy="2129122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Cada vez más presente en la sociedad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Gran cantidad de apps derivadas</a:t>
            </a:r>
            <a:endParaRPr sz="2800"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7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Porqué estudiar Visión por Computadora?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Snapchat update adds Lenses, which can dramatically change the look of your selfies."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38992">
            <a:off x="204935" y="2477621"/>
            <a:ext cx="2591529" cy="2301683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p21"/>
          <p:cNvPicPr preferRelativeResize="0"/>
          <p:nvPr/>
        </p:nvPicPr>
        <p:blipFill rotWithShape="1">
          <a:blip r:embed="rId4">
            <a:alphaModFix/>
          </a:blip>
          <a:srcRect b="0" l="30239" r="7795" t="0"/>
          <a:stretch/>
        </p:blipFill>
        <p:spPr>
          <a:xfrm rot="276006">
            <a:off x="2679026" y="2422896"/>
            <a:ext cx="2395321" cy="2468414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8894">
            <a:off x="4255966" y="2465884"/>
            <a:ext cx="4745193" cy="232515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8793">
            <a:off x="203511" y="2530927"/>
            <a:ext cx="3785127" cy="2129122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08994">
            <a:off x="2983220" y="2482370"/>
            <a:ext cx="3481710" cy="2349485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Cada vez más presente en la sociedad</a:t>
            </a:r>
            <a:endParaRPr sz="2800"/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-419" sz="2800"/>
              <a:t>Gran cantidad de apps derivadas</a:t>
            </a:r>
            <a:endParaRPr sz="2800"/>
          </a:p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7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Porqué estudiar Visión por Computadora?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